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6" r:id="rId3"/>
    <p:sldId id="288" r:id="rId4"/>
    <p:sldId id="259" r:id="rId5"/>
    <p:sldId id="289" r:id="rId6"/>
    <p:sldId id="260" r:id="rId7"/>
    <p:sldId id="262" r:id="rId8"/>
    <p:sldId id="286" r:id="rId9"/>
    <p:sldId id="285" r:id="rId10"/>
    <p:sldId id="273" r:id="rId11"/>
    <p:sldId id="265" r:id="rId12"/>
    <p:sldId id="287" r:id="rId13"/>
    <p:sldId id="267" r:id="rId14"/>
    <p:sldId id="268" r:id="rId15"/>
    <p:sldId id="28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862C-F977-4DAF-B14E-FBA9D00F7C2B}" type="datetimeFigureOut">
              <a:rPr lang="fr-FR" smtClean="0"/>
              <a:pPr/>
              <a:t>03/09/2025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E94D-0362-4CDF-BA09-0D78858CE1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77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E427D0-6E97-4AA7-A9E0-60FB5FFBC29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/>
          </p:nvPr>
        </p:nvSpPr>
        <p:spPr>
          <a:prstGeom prst="rect">
            <a:avLst/>
          </a:prstGeom>
        </p:spPr>
        <p:txBody>
          <a:bodyPr/>
          <a:lstStyle/>
          <a:p>
            <a:fld id="{53A2DEEC-DFB5-4AAF-A834-9AE3AB9788D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/>
          </p:nvPr>
        </p:nvSpPr>
        <p:spPr>
          <a:prstGeom prst="rect">
            <a:avLst/>
          </a:prstGeom>
        </p:spPr>
        <p:txBody>
          <a:bodyPr/>
          <a:lstStyle/>
          <a:p>
            <a:fld id="{53A2DEEC-DFB5-4AAF-A834-9AE3AB978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/>
          </p:nvPr>
        </p:nvSpPr>
        <p:spPr>
          <a:prstGeom prst="rect">
            <a:avLst/>
          </a:prstGeom>
        </p:spPr>
        <p:txBody>
          <a:bodyPr/>
          <a:lstStyle/>
          <a:p>
            <a:fld id="{767B995A-B0E6-40A0-8FFB-EE7CFE5C8A8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/>
          </p:nvPr>
        </p:nvSpPr>
        <p:spPr>
          <a:prstGeom prst="rect">
            <a:avLst/>
          </a:prstGeom>
        </p:spPr>
        <p:txBody>
          <a:bodyPr/>
          <a:lstStyle/>
          <a:p>
            <a:fld id="{316E02D2-F503-4BEB-AF09-EE7FC9C8F20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'image de la diapositive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Espace réservé au texte 2"/>
          <p:cNvSpPr>
            <a:spLocks noGrp="1" noEditPoints="1"/>
          </p:cNvSpPr>
          <p:nvPr>
            <p:ph type="body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au numéro de diapositive 3"/>
          <p:cNvSpPr>
            <a:spLocks noGrp="1" noEditPoints="1"/>
          </p:cNvSpPr>
          <p:nvPr>
            <p:ph type="sldNum"/>
          </p:nvPr>
        </p:nvSpPr>
        <p:spPr>
          <a:prstGeom prst="rect">
            <a:avLst/>
          </a:prstGeom>
        </p:spPr>
        <p:txBody>
          <a:bodyPr/>
          <a:lstStyle/>
          <a:p>
            <a:fld id="{316E02D2-F503-4BEB-AF09-EE7FC9C8F2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Ajoutez les points clés de l'histoire du pays à la chronologie.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9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 noEditPoints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PlaceHolder 2"/>
          <p:cNvSpPr>
            <a:spLocks noGrp="1" noEditPoints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 lang="fr-FR" sz="3200" b="0" strike="noStrike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709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intsavinsportif.fr/img/phototheque/tableau_no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031037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85800" y="7348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fr-FR" sz="4400" b="1" i="0" u="none" strike="noStrike" kern="1200" normalizeH="0" baseline="3000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</a:t>
            </a:r>
            <a:r>
              <a:rPr kumimoji="0" lang="fr-FR" sz="44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STI2D</a:t>
            </a:r>
            <a:br>
              <a:rPr kumimoji="0" lang="fr-FR" sz="44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3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Enseignement de spécialité Physique-Chimie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956374" y="4869160"/>
            <a:ext cx="1042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Rentrée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423970-AA1C-0D75-E2C8-7C0678D4E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30440"/>
              </p:ext>
            </p:extLst>
          </p:nvPr>
        </p:nvGraphicFramePr>
        <p:xfrm>
          <a:off x="357156" y="18661"/>
          <a:ext cx="8429687" cy="64618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2727">
                  <a:extLst>
                    <a:ext uri="{9D8B030D-6E8A-4147-A177-3AD203B41FA5}">
                      <a16:colId xmlns:a16="http://schemas.microsoft.com/office/drawing/2014/main" val="4209013922"/>
                    </a:ext>
                  </a:extLst>
                </a:gridCol>
                <a:gridCol w="1917603">
                  <a:extLst>
                    <a:ext uri="{9D8B030D-6E8A-4147-A177-3AD203B41FA5}">
                      <a16:colId xmlns:a16="http://schemas.microsoft.com/office/drawing/2014/main" val="3569189939"/>
                    </a:ext>
                  </a:extLst>
                </a:gridCol>
                <a:gridCol w="2005877">
                  <a:extLst>
                    <a:ext uri="{9D8B030D-6E8A-4147-A177-3AD203B41FA5}">
                      <a16:colId xmlns:a16="http://schemas.microsoft.com/office/drawing/2014/main" val="2928975222"/>
                    </a:ext>
                  </a:extLst>
                </a:gridCol>
                <a:gridCol w="1961740">
                  <a:extLst>
                    <a:ext uri="{9D8B030D-6E8A-4147-A177-3AD203B41FA5}">
                      <a16:colId xmlns:a16="http://schemas.microsoft.com/office/drawing/2014/main" val="2275633905"/>
                    </a:ext>
                  </a:extLst>
                </a:gridCol>
                <a:gridCol w="1961740">
                  <a:extLst>
                    <a:ext uri="{9D8B030D-6E8A-4147-A177-3AD203B41FA5}">
                      <a16:colId xmlns:a16="http://schemas.microsoft.com/office/drawing/2014/main" val="8307275"/>
                    </a:ext>
                  </a:extLst>
                </a:gridCol>
              </a:tblGrid>
              <a:tr h="457797"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164254"/>
                  </a:ext>
                </a:extLst>
              </a:tr>
              <a:tr h="161948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CHIMIE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Atome et molécule formule brute / </a:t>
                      </a:r>
                      <a:r>
                        <a:rPr lang="fr-FR" sz="1600" dirty="0" err="1"/>
                        <a:t>Dvp</a:t>
                      </a:r>
                      <a:r>
                        <a:rPr lang="fr-FR" sz="1600" dirty="0"/>
                        <a:t>/ Tableau périodique / Formation des Ions / Représentation de Lewis 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La mole /mélange </a:t>
                      </a:r>
                      <a:r>
                        <a:rPr lang="fr-FR" sz="1600" dirty="0" err="1"/>
                        <a:t>stoechiometrique</a:t>
                      </a:r>
                      <a:r>
                        <a:rPr lang="fr-FR" sz="1600" dirty="0"/>
                        <a:t>/ Solution/ Concentration en masse /  Dilution dissolution / Echelle de teinte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Réaction chimique / Equilibrer des équations de réaction / différence entre transfo chimique , physique, nucléaire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Identification d’</a:t>
                      </a:r>
                      <a:r>
                        <a:rPr lang="fr-FR" sz="1600" dirty="0" err="1"/>
                        <a:t>espece</a:t>
                      </a:r>
                      <a:r>
                        <a:rPr lang="fr-FR" sz="1600" dirty="0"/>
                        <a:t> chimique par des données/ CCM / Masse volumique /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5145"/>
                  </a:ext>
                </a:extLst>
              </a:tr>
              <a:tr h="139989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MÉCANIQUE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u="none" dirty="0"/>
                        <a:t>Représentation d’une force par un vecteur / Poids / Force d’attraction gravitationnelle / Principe d’inertie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u="none" dirty="0"/>
                        <a:t>/ Vitesse d’un objet / Type de mouvement / Référentiel 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Signaux périodique / Période Fréquence d’un signal / Le son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88085"/>
                  </a:ext>
                </a:extLst>
              </a:tr>
              <a:tr h="1399893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LUMIÈRE/ ELECTRICITE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/>
                        <a:t>Lumière / Spectre d’absorption d’émission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Circuit en série Dérivation . Utilisation du multimètre</a:t>
                      </a:r>
                    </a:p>
                    <a:p>
                      <a:endParaRPr lang="fr-FR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Circuit en série ou en dérivation / Lois des nœud/ Lois des mailles / Loi d’Ohm </a:t>
                      </a:r>
                    </a:p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B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98451"/>
                  </a:ext>
                </a:extLst>
              </a:tr>
              <a:tr h="125131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MATHS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Conversion , puissance de 10, Isoler un terme dans une formule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Fonction linéaire, affine, coefficient directeur d’une droite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Chiffre significatif / Incertitude de type 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640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4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33" y="45384"/>
            <a:ext cx="919646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7" y="116632"/>
            <a:ext cx="907042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" y="350850"/>
            <a:ext cx="9142412" cy="61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8640"/>
            <a:ext cx="2515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44" y="-1"/>
            <a:ext cx="8641312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6525344"/>
            <a:ext cx="28803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05273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3200" dirty="0"/>
              <a:t>En conclusion :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fr-FR" sz="3200" dirty="0"/>
              <a:t>Travailler et prendre des bonnes habitudes des le début d’année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fr-FR" sz="3200" dirty="0"/>
              <a:t>Participer et être attentif en classe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r>
              <a:rPr lang="fr-FR" sz="3200" dirty="0"/>
              <a:t>Poser des questions et ne pas être passif devant les difficultés 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endParaRPr lang="fr-FR" sz="3200" dirty="0"/>
          </a:p>
          <a:p>
            <a:pPr lvl="0">
              <a:spcBef>
                <a:spcPct val="20000"/>
              </a:spcBef>
              <a:defRPr/>
            </a:pPr>
            <a:r>
              <a:rPr lang="fr-FR" sz="3200" dirty="0"/>
              <a:t>Quelques chiffres : 100% ………………..</a:t>
            </a:r>
          </a:p>
          <a:p>
            <a:pPr lvl="0">
              <a:spcBef>
                <a:spcPct val="20000"/>
              </a:spcBef>
              <a:defRPr/>
            </a:pPr>
            <a:r>
              <a:rPr lang="fr-FR" sz="3200" dirty="0"/>
              <a:t>48 %  ………………..  2 …………………   3 ………………</a:t>
            </a:r>
          </a:p>
          <a:p>
            <a:pPr marL="457200" lvl="0" indent="-457200">
              <a:spcBef>
                <a:spcPct val="20000"/>
              </a:spcBef>
              <a:buFontTx/>
              <a:buChar char="-"/>
              <a:defRPr/>
            </a:pPr>
            <a:endParaRPr lang="fr-FR" sz="32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réussir en STI2D et </a:t>
            </a:r>
            <a:r>
              <a:rPr lang="fr-FR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Parcoursup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78579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9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Matériel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9087" y="1524854"/>
            <a:ext cx="8507288" cy="2763834"/>
          </a:xfr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Nécessaire pour noter le cours :</a:t>
            </a:r>
          </a:p>
          <a:p>
            <a:pPr lvl="1"/>
            <a:r>
              <a:rPr lang="fr-FR" sz="1800" dirty="0">
                <a:solidFill>
                  <a:schemeClr val="bg1"/>
                </a:solidFill>
              </a:rPr>
              <a:t>Stylos (4 couleurs) et criterium, quelques crayons de couleur, </a:t>
            </a:r>
            <a:r>
              <a:rPr lang="fr-FR" sz="1800" dirty="0" err="1">
                <a:solidFill>
                  <a:schemeClr val="bg1"/>
                </a:solidFill>
              </a:rPr>
              <a:t>regle</a:t>
            </a:r>
            <a:r>
              <a:rPr lang="fr-FR" sz="1800" dirty="0">
                <a:solidFill>
                  <a:schemeClr val="bg1"/>
                </a:solidFill>
              </a:rPr>
              <a:t>, gomme ….</a:t>
            </a:r>
          </a:p>
          <a:p>
            <a:r>
              <a:rPr lang="fr-FR" sz="2000" dirty="0">
                <a:solidFill>
                  <a:schemeClr val="bg1"/>
                </a:solidFill>
              </a:rPr>
              <a:t>Un classeur avec 6 ou 12 intercalaires (un par chapitre) + feuilles simples/doubles + pochette plastiques</a:t>
            </a:r>
          </a:p>
          <a:p>
            <a:r>
              <a:rPr lang="fr-FR" sz="2000" dirty="0">
                <a:solidFill>
                  <a:schemeClr val="bg1"/>
                </a:solidFill>
              </a:rPr>
              <a:t>Calculatrice scientifique OBLIGATOIRE (</a:t>
            </a:r>
            <a:r>
              <a:rPr lang="fr-FR" sz="2000" b="1" dirty="0">
                <a:solidFill>
                  <a:srgbClr val="FF0000"/>
                </a:solidFill>
              </a:rPr>
              <a:t>demander au prof de maths laquelle mais surement la </a:t>
            </a:r>
            <a:r>
              <a:rPr lang="fr-FR" sz="2000" b="1" dirty="0" err="1">
                <a:solidFill>
                  <a:srgbClr val="FF0000"/>
                </a:solidFill>
              </a:rPr>
              <a:t>Numework</a:t>
            </a:r>
            <a:r>
              <a:rPr lang="fr-FR" sz="2000" dirty="0">
                <a:solidFill>
                  <a:schemeClr val="bg1"/>
                </a:solidFill>
              </a:rPr>
              <a:t>) à avoir tout le temps sur vous ! </a:t>
            </a:r>
          </a:p>
          <a:p>
            <a:r>
              <a:rPr lang="fr-FR" sz="2000" dirty="0">
                <a:solidFill>
                  <a:schemeClr val="bg1"/>
                </a:solidFill>
              </a:rPr>
              <a:t>Blouse coton manches longues + Rouleau de sopalin (a apporter à la prochaine séance)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5792" y="1124744"/>
            <a:ext cx="426219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b="1" dirty="0"/>
              <a:t>Obligatoire à chaque séance de cours :</a:t>
            </a:r>
          </a:p>
        </p:txBody>
      </p:sp>
      <p:pic>
        <p:nvPicPr>
          <p:cNvPr id="1028" name="Picture 4" descr="http://zwook.ecolevs.ch/champsec/zwook/annees-60/montages-video/beatlemania/navigation_2_2/image/back-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1344" y="6525344"/>
            <a:ext cx="332656" cy="3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EditPoints="1" noChangeArrowheads="1"/>
          </p:cNvSpPr>
          <p:nvPr>
            <p:ph type="body"/>
          </p:nvPr>
        </p:nvSpPr>
        <p:spPr>
          <a:xfrm>
            <a:off x="457200" y="1979673"/>
            <a:ext cx="8229600" cy="775597"/>
          </a:xfrm>
        </p:spPr>
        <p:txBody>
          <a:bodyPr>
            <a:spAutoFit/>
          </a:bodyPr>
          <a:lstStyle/>
          <a:p>
            <a:pPr eaLnBrk="1" hangingPunct="1"/>
            <a:r>
              <a:rPr lang="fr-FR" sz="2800" dirty="0"/>
              <a:t>Activité documentaire / Bilan de cours / Correction d’exercices donnée à la maison / DS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785794"/>
            <a:ext cx="9144000" cy="6411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1800" u="sng" dirty="0">
                <a:latin typeface="Calibri" pitchFamily="34" charset="0"/>
              </a:rPr>
              <a:t>Durée :</a:t>
            </a:r>
            <a:r>
              <a:rPr lang="fr-FR" sz="1800" dirty="0">
                <a:latin typeface="Calibri" pitchFamily="34" charset="0"/>
              </a:rPr>
              <a:t>  2h </a:t>
            </a:r>
          </a:p>
          <a:p>
            <a:pPr algn="ctr"/>
            <a:r>
              <a:rPr lang="fr-FR" sz="1800" u="sng" dirty="0">
                <a:latin typeface="Calibri" pitchFamily="34" charset="0"/>
              </a:rPr>
              <a:t>Fréquence :</a:t>
            </a:r>
            <a:r>
              <a:rPr lang="fr-FR" sz="1800" dirty="0">
                <a:latin typeface="Calibri" pitchFamily="34" charset="0"/>
              </a:rPr>
              <a:t> toute les semaines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5" name="Titre 1"/>
          <p:cNvSpPr txBox="1"/>
          <p:nvPr/>
        </p:nvSpPr>
        <p:spPr>
          <a:xfrm>
            <a:off x="0" y="8109"/>
            <a:ext cx="9144000" cy="753223"/>
          </a:xfrm>
          <a:prstGeom prst="rect">
            <a:avLst/>
          </a:prstGeom>
          <a:blipFill>
            <a:blip r:embed="rId3"/>
            <a:srcRect/>
            <a:tile tx="0" ty="0" sx="100000" sy="100000" flip="none" algn="tl"/>
          </a:blip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Cours en classe entiere</a:t>
            </a:r>
            <a:endParaRPr kumimoji="0" lang="fr-FR" sz="44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785794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5934" y="4172307"/>
            <a:ext cx="8136904" cy="243401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fr-FR" sz="22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Que retrouver sur le site: </a:t>
            </a:r>
            <a:endParaRPr lang="fr-FR" sz="2200" dirty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fr-FR" sz="22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Cours + Activité + TP + Exercices fait en classe.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fr-FR" sz="2200" dirty="0"/>
              <a:t>Vidéo explicative du cours pour revoir les notions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fr-FR" sz="2200" dirty="0"/>
              <a:t>Des exercices facultatifs pour réviser les devoirs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fr-FR" sz="22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Les DS + Corrigés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fr-FR" sz="22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+mn-lt"/>
                <a:ea typeface="+mn-ea"/>
                <a:cs typeface="+mn-cs"/>
              </a:rPr>
              <a:t>Quelques QCM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66328" y="2964150"/>
            <a:ext cx="7193657" cy="10215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/>
              <a:t>Versions numériques sur pronote : Site enseignant avec cours et activité </a:t>
            </a:r>
          </a:p>
          <a:p>
            <a:pPr algn="ctr"/>
            <a:r>
              <a:rPr lang="fr-FR" dirty="0"/>
              <a:t>https://coursphysiquechimie.wixsite.com/rpretre</a:t>
            </a:r>
          </a:p>
        </p:txBody>
      </p:sp>
      <p:pic>
        <p:nvPicPr>
          <p:cNvPr id="13" name="Picture 4" descr="http://zwook.ecolevs.ch/champsec/zwook/annees-60/montages-video/beatlemania/navigation_2_2/image/back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1344" y="6525344"/>
            <a:ext cx="332656" cy="332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0.5,1; 1,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18" grpId="0" build="p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785880"/>
            <a:ext cx="9143640" cy="6396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u="sng" strike="noStrike" dirty="0">
                <a:solidFill>
                  <a:srgbClr val="000000"/>
                </a:solidFill>
                <a:uLnTx/>
                <a:latin typeface="Calibri" pitchFamily="34" charset="0"/>
              </a:rPr>
              <a:t>Durée :</a:t>
            </a:r>
            <a:r>
              <a:rPr lang="fr-FR" sz="1800" b="0" strike="noStrik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2h</a:t>
            </a:r>
            <a:endParaRPr lang="fr-FR" sz="1800" b="0" strike="noStrike" dirty="0">
              <a:latin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u="sng" strike="noStrike" dirty="0">
                <a:solidFill>
                  <a:srgbClr val="000000"/>
                </a:solidFill>
                <a:uLnTx/>
                <a:latin typeface="Calibri" pitchFamily="34" charset="0"/>
              </a:rPr>
              <a:t>Fréquence :</a:t>
            </a:r>
            <a:r>
              <a:rPr lang="fr-FR" sz="1800" b="0" strike="noStrike" dirty="0">
                <a:solidFill>
                  <a:srgbClr val="000000"/>
                </a:solidFill>
                <a:latin typeface="Calibri" pitchFamily="34" charset="0"/>
              </a:rPr>
              <a:t> ça dépend des chapitres</a:t>
            </a:r>
            <a:endParaRPr lang="fr-FR" sz="1800" b="0" strike="noStrike" dirty="0">
              <a:latin typeface="Arial" pitchFamily="34" charset="0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0" y="2208"/>
            <a:ext cx="9143640" cy="764544"/>
          </a:xfrm>
          <a:prstGeom prst="rect">
            <a:avLst/>
          </a:prstGeom>
          <a:blipFill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>
                <a:solidFill>
                  <a:srgbClr val="000000"/>
                </a:solidFill>
                <a:latin typeface="Calibri" pitchFamily="34" charset="0"/>
              </a:rPr>
              <a:t>Travaux pratique (TP) (en groupe) </a:t>
            </a:r>
            <a:endParaRPr lang="fr-FR" sz="4400" b="0" strike="noStrike">
              <a:latin typeface="Arial" pitchFamily="34" charset="0"/>
            </a:endParaRPr>
          </a:p>
        </p:txBody>
      </p:sp>
      <p:sp>
        <p:nvSpPr>
          <p:cNvPr id="65" name="Line 3"/>
          <p:cNvSpPr/>
          <p:nvPr/>
        </p:nvSpPr>
        <p:spPr>
          <a:xfrm>
            <a:off x="0" y="785520"/>
            <a:ext cx="9144000" cy="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pic>
        <p:nvPicPr>
          <p:cNvPr id="66" name="Picture 4" descr="http://zwook.ecolevs.ch/champsec/zwook/annees-60/montages-video/beatlemania/navigation_2_2/image/back-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811360" y="6525360"/>
            <a:ext cx="332280" cy="332280"/>
          </a:xfrm>
          <a:prstGeom prst="rect">
            <a:avLst/>
          </a:prstGeom>
          <a:ln>
            <a:noFill/>
          </a:ln>
        </p:spPr>
      </p:pic>
      <p:sp>
        <p:nvSpPr>
          <p:cNvPr id="67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631885"/>
            <a:ext cx="8229600" cy="319164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fr-FR" dirty="0"/>
              <a:t>Séance de manipulation en chimie ou sur ordinateur en binôme </a:t>
            </a:r>
          </a:p>
          <a:p>
            <a:pPr eaLnBrk="1" hangingPunct="1"/>
            <a:r>
              <a:rPr lang="fr-FR" dirty="0"/>
              <a:t>Acheter une blouse manches longues pour les TP de chimie </a:t>
            </a:r>
          </a:p>
          <a:p>
            <a:pPr eaLnBrk="1" hangingPunct="1"/>
            <a:r>
              <a:rPr lang="fr-FR" dirty="0"/>
              <a:t>Les séances de TP sont souvent évaluées</a:t>
            </a:r>
          </a:p>
          <a:p>
            <a:pPr eaLnBrk="1" hangingPunct="1"/>
            <a:r>
              <a:rPr lang="fr-FR" dirty="0"/>
              <a:t>Salle TP ou cours : </a:t>
            </a:r>
            <a:r>
              <a:rPr lang="fr-FR" u="sng" dirty="0"/>
              <a:t>voir tableau </a:t>
            </a:r>
            <a:r>
              <a:rPr lang="fr-FR" dirty="0"/>
              <a:t>près du labo de Physique/chimie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0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785880"/>
            <a:ext cx="9143640" cy="6396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u="sng" strike="noStrike" dirty="0">
                <a:solidFill>
                  <a:srgbClr val="000000"/>
                </a:solidFill>
                <a:uLnTx/>
                <a:latin typeface="Calibri" pitchFamily="34" charset="0"/>
              </a:rPr>
              <a:t>Durée :</a:t>
            </a:r>
            <a:r>
              <a:rPr lang="fr-FR" sz="1800" b="0" strike="noStrik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en fonction du travail</a:t>
            </a:r>
            <a:endParaRPr lang="fr-FR" sz="1800" b="0" strike="noStrike" dirty="0">
              <a:latin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800" b="0" u="sng" strike="noStrike" dirty="0">
                <a:solidFill>
                  <a:srgbClr val="000000"/>
                </a:solidFill>
                <a:uLnTx/>
                <a:latin typeface="Calibri" pitchFamily="34" charset="0"/>
              </a:rPr>
              <a:t>Fréquence :</a:t>
            </a:r>
            <a:r>
              <a:rPr lang="fr-FR" sz="1800" b="0" strike="noStrik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itchFamily="34" charset="0"/>
              </a:rPr>
              <a:t>avant chaque séance</a:t>
            </a:r>
            <a:endParaRPr lang="fr-FR" sz="1800" b="0" strike="noStrike" dirty="0">
              <a:latin typeface="Arial" pitchFamily="34" charset="0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0" y="2208"/>
            <a:ext cx="9143640" cy="764544"/>
          </a:xfrm>
          <a:prstGeom prst="rect">
            <a:avLst/>
          </a:prstGeom>
          <a:blipFill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dirty="0">
                <a:solidFill>
                  <a:srgbClr val="000000"/>
                </a:solidFill>
                <a:latin typeface="Calibri" pitchFamily="34" charset="0"/>
              </a:rPr>
              <a:t>A la maison </a:t>
            </a:r>
            <a:endParaRPr lang="fr-FR" sz="4400" b="0" strike="noStrike" dirty="0">
              <a:latin typeface="Arial" pitchFamily="34" charset="0"/>
            </a:endParaRPr>
          </a:p>
        </p:txBody>
      </p:sp>
      <p:sp>
        <p:nvSpPr>
          <p:cNvPr id="65" name="Line 3"/>
          <p:cNvSpPr/>
          <p:nvPr/>
        </p:nvSpPr>
        <p:spPr>
          <a:xfrm>
            <a:off x="0" y="785520"/>
            <a:ext cx="9144000" cy="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pic>
        <p:nvPicPr>
          <p:cNvPr id="66" name="Picture 4" descr="http://zwook.ecolevs.ch/champsec/zwook/annees-60/montages-video/beatlemania/navigation_2_2/image/back-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811360" y="6525360"/>
            <a:ext cx="332280" cy="332280"/>
          </a:xfrm>
          <a:prstGeom prst="rect">
            <a:avLst/>
          </a:prstGeom>
          <a:ln>
            <a:noFill/>
          </a:ln>
        </p:spPr>
      </p:pic>
      <p:sp>
        <p:nvSpPr>
          <p:cNvPr id="67" name="Rectangle 3"/>
          <p:cNvSpPr>
            <a:spLocks noGrp="1" noEditPoints="1" noChangeArrowheads="1"/>
          </p:cNvSpPr>
          <p:nvPr>
            <p:ph type="body" idx="4294967295"/>
          </p:nvPr>
        </p:nvSpPr>
        <p:spPr>
          <a:xfrm>
            <a:off x="457200" y="1631885"/>
            <a:ext cx="82296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fr-FR" dirty="0"/>
              <a:t>Avant chaque séance même si ce n’est pas noté sur Pronote : Relire l’activité ou TP / apprendre le cours (Faire des fiches de révision) </a:t>
            </a:r>
          </a:p>
          <a:p>
            <a:pPr eaLnBrk="1" hangingPunct="1"/>
            <a:r>
              <a:rPr lang="fr-FR" dirty="0"/>
              <a:t>Faire les exercices notés sur Pronote.</a:t>
            </a:r>
          </a:p>
          <a:p>
            <a:pPr eaLnBrk="1" hangingPunct="1"/>
            <a:r>
              <a:rPr lang="fr-FR" dirty="0"/>
              <a:t>Pour préparer les DS : S’organiser  au moins 1 semaine à l’avance, apprendre le cours/</a:t>
            </a:r>
            <a:r>
              <a:rPr lang="fr-FR" dirty="0" err="1"/>
              <a:t>Tp</a:t>
            </a:r>
            <a:r>
              <a:rPr lang="fr-FR" dirty="0"/>
              <a:t> et surtout </a:t>
            </a:r>
            <a:r>
              <a:rPr lang="fr-FR" b="1" u="sng" dirty="0"/>
              <a:t>refaire les exercices </a:t>
            </a:r>
            <a:r>
              <a:rPr lang="fr-FR" dirty="0"/>
              <a:t>fait en classe.</a:t>
            </a:r>
          </a:p>
        </p:txBody>
      </p:sp>
    </p:spTree>
    <p:extLst>
      <p:ext uri="{BB962C8B-B14F-4D97-AF65-F5344CB8AC3E}">
        <p14:creationId xmlns:p14="http://schemas.microsoft.com/office/powerpoint/2010/main" val="1691964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0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3240"/>
            <a:ext cx="9143640" cy="762480"/>
          </a:xfrm>
          <a:prstGeom prst="rect">
            <a:avLst/>
          </a:prstGeom>
          <a:blipFill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>
                <a:solidFill>
                  <a:srgbClr val="000000"/>
                </a:solidFill>
                <a:latin typeface="Calibri" pitchFamily="34" charset="0"/>
              </a:rPr>
              <a:t>Les évaluations</a:t>
            </a:r>
            <a:endParaRPr lang="fr-FR" sz="4400" b="0" strike="noStrike">
              <a:latin typeface="Arial" pitchFamily="34" charset="0"/>
            </a:endParaRPr>
          </a:p>
        </p:txBody>
      </p:sp>
      <p:sp>
        <p:nvSpPr>
          <p:cNvPr id="68" name="Line 2"/>
          <p:cNvSpPr/>
          <p:nvPr/>
        </p:nvSpPr>
        <p:spPr>
          <a:xfrm>
            <a:off x="0" y="785520"/>
            <a:ext cx="9144000" cy="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sp>
        <p:nvSpPr>
          <p:cNvPr id="69" name="TextShape 3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En général 7-8 notes par Trimestre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Pour une évaluation individuelle: </a:t>
            </a:r>
            <a:r>
              <a:rPr lang="fr-FR" sz="3200" b="1" u="sng" strike="noStrike" dirty="0">
                <a:solidFill>
                  <a:srgbClr val="000000"/>
                </a:solidFill>
                <a:latin typeface="Calibri" pitchFamily="34" charset="0"/>
              </a:rPr>
              <a:t>Matériel personnel </a:t>
            </a: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!</a:t>
            </a: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60" indent="0" algn="ctr">
              <a:lnSpc>
                <a:spcPct val="100000"/>
              </a:lnSpc>
              <a:spcBef>
                <a:spcPts val="641"/>
              </a:spcBef>
              <a:buFont typeface="Arial" pitchFamily="34" charset="0"/>
              <a:buNone/>
            </a:pPr>
            <a:r>
              <a:rPr lang="fr-FR" sz="3200" b="0" strike="noStrike" dirty="0">
                <a:solidFill>
                  <a:srgbClr val="FF0000"/>
                </a:solidFill>
                <a:latin typeface="Calibri" pitchFamily="34" charset="0"/>
              </a:rPr>
              <a:t>Attention : </a:t>
            </a:r>
          </a:p>
          <a:p>
            <a:pPr marL="360" indent="0" algn="ctr">
              <a:lnSpc>
                <a:spcPct val="100000"/>
              </a:lnSpc>
              <a:spcBef>
                <a:spcPts val="641"/>
              </a:spcBef>
              <a:buFont typeface="Arial" pitchFamily="34" charset="0"/>
              <a:buNone/>
            </a:pPr>
            <a:r>
              <a:rPr lang="fr-FR" sz="3200" b="0" strike="noStrike" dirty="0">
                <a:solidFill>
                  <a:srgbClr val="FF0000"/>
                </a:solidFill>
                <a:latin typeface="Calibri" pitchFamily="34" charset="0"/>
              </a:rPr>
              <a:t>Pas de calculatrice personnelle = Pas de calcul </a:t>
            </a:r>
          </a:p>
          <a:p>
            <a:pPr marL="360" indent="0" algn="ctr">
              <a:lnSpc>
                <a:spcPct val="100000"/>
              </a:lnSpc>
              <a:spcBef>
                <a:spcPts val="641"/>
              </a:spcBef>
              <a:buFont typeface="Arial" pitchFamily="34" charset="0"/>
              <a:buNone/>
            </a:pPr>
            <a:r>
              <a:rPr lang="fr-FR" sz="3200" b="0" strike="noStrike" dirty="0">
                <a:solidFill>
                  <a:srgbClr val="FF0000"/>
                </a:solidFill>
                <a:latin typeface="Calibri" pitchFamily="34" charset="0"/>
              </a:rPr>
              <a:t>Il n’y a pas de prêt de calculatrice pendant les devoirs </a:t>
            </a:r>
          </a:p>
          <a:p>
            <a:pPr marL="360" indent="0" algn="ctr">
              <a:lnSpc>
                <a:spcPct val="100000"/>
              </a:lnSpc>
              <a:spcBef>
                <a:spcPts val="641"/>
              </a:spcBef>
              <a:buFont typeface="Arial" pitchFamily="34" charset="0"/>
              <a:buNone/>
            </a:pPr>
            <a:endParaRPr lang="fr-FR" sz="3200" b="0" strike="noStrike" dirty="0">
              <a:solidFill>
                <a:srgbClr val="FF0000"/>
              </a:solidFill>
              <a:latin typeface="Calibri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Les devoirs commencent tout de suite après la sonnerie. Tout retard est décompté sur le temps de contrôle donc … Soyez ponctuel !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67200" y="1268639"/>
            <a:ext cx="8229240" cy="525669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                              </a:t>
            </a:r>
            <a:r>
              <a:rPr lang="fr-FR" sz="3200" b="1" u="sng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fr-FR" sz="3200" b="1" u="sng" strike="noStrike" dirty="0">
                <a:solidFill>
                  <a:srgbClr val="000000"/>
                </a:solidFill>
                <a:latin typeface="Calibri" pitchFamily="34" charset="0"/>
              </a:rPr>
              <a:t>0% de votre moyenne: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Interro de début de cours (coef 1)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TP ou activité ramassés</a:t>
            </a:r>
            <a:r>
              <a:rPr lang="fr-FR" sz="3200" dirty="0">
                <a:solidFill>
                  <a:srgbClr val="000000"/>
                </a:solidFill>
                <a:latin typeface="Calibri" pitchFamily="34" charset="0"/>
              </a:rPr>
              <a:t> (coef 0,5)</a:t>
            </a:r>
            <a:endParaRPr lang="fr-FR" sz="3200" b="0" strike="noStrike" dirty="0">
              <a:solidFill>
                <a:srgbClr val="000000"/>
              </a:solidFill>
              <a:latin typeface="Calibri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Note de comportement, participation, matériel (au 1er trimestre) (coef 0,5)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QCM Sur </a:t>
            </a:r>
            <a:r>
              <a:rPr lang="fr-FR" sz="3200" b="0" strike="noStrike" dirty="0" err="1">
                <a:solidFill>
                  <a:srgbClr val="000000"/>
                </a:solidFill>
                <a:latin typeface="Calibri" pitchFamily="34" charset="0"/>
              </a:rPr>
              <a:t>pronote</a:t>
            </a: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 (coef 0,5)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                          </a:t>
            </a:r>
            <a:r>
              <a:rPr lang="fr-FR" sz="3200" b="1" u="sng" dirty="0">
                <a:solidFill>
                  <a:srgbClr val="000000"/>
                </a:solidFill>
                <a:latin typeface="Calibri" pitchFamily="34" charset="0"/>
              </a:rPr>
              <a:t>8</a:t>
            </a:r>
            <a:r>
              <a:rPr lang="fr-FR" sz="3200" b="1" u="sng" strike="noStrike" dirty="0">
                <a:solidFill>
                  <a:srgbClr val="000000"/>
                </a:solidFill>
                <a:latin typeface="Calibri" pitchFamily="34" charset="0"/>
              </a:rPr>
              <a:t>0% de votre Moyenne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fr-FR" sz="3200" b="0" strike="noStrike" dirty="0">
                <a:solidFill>
                  <a:srgbClr val="000000"/>
                </a:solidFill>
                <a:latin typeface="Calibri" pitchFamily="34" charset="0"/>
              </a:rPr>
              <a:t>Au moins 2 Gros DS de fin de chapitre (</a:t>
            </a:r>
            <a:r>
              <a:rPr lang="fr-FR" sz="3200" dirty="0">
                <a:solidFill>
                  <a:srgbClr val="000000"/>
                </a:solidFill>
                <a:latin typeface="Calibri" pitchFamily="34" charset="0"/>
              </a:rPr>
              <a:t>coef 3 ou 4) .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fr-FR" sz="3200" b="0" strike="noStrike" dirty="0">
              <a:solidFill>
                <a:srgbClr val="000000"/>
              </a:solidFill>
              <a:latin typeface="Calibri" pitchFamily="34" charset="0"/>
            </a:endParaRPr>
          </a:p>
          <a:p>
            <a:pPr marL="1829160" lvl="4">
              <a:spcBef>
                <a:spcPts val="641"/>
              </a:spcBef>
              <a:buClr>
                <a:srgbClr val="000000"/>
              </a:buClr>
            </a:pPr>
            <a:r>
              <a:rPr lang="fr-FR" sz="3200" dirty="0">
                <a:solidFill>
                  <a:srgbClr val="000000"/>
                </a:solidFill>
                <a:latin typeface="Calibri" pitchFamily="34" charset="0"/>
              </a:rPr>
              <a:t>  BAC BLANC EN AVRIL-MAI </a:t>
            </a:r>
            <a:endParaRPr lang="fr-FR" sz="3200" b="0" strike="noStrike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2" name="Group 2"/>
          <p:cNvGrpSpPr/>
          <p:nvPr/>
        </p:nvGrpSpPr>
        <p:grpSpPr>
          <a:xfrm>
            <a:off x="-6840" y="4293000"/>
            <a:ext cx="8976960" cy="412920"/>
            <a:chOff x="-6840" y="4293000"/>
            <a:chExt cx="8976960" cy="412920"/>
          </a:xfrm>
        </p:grpSpPr>
        <p:pic>
          <p:nvPicPr>
            <p:cNvPr id="73" name="Picture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6840" y="4293000"/>
              <a:ext cx="475920" cy="4129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74" name="Picture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494200" y="4293000"/>
              <a:ext cx="475920" cy="4129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75" name="CustomShape 3"/>
          <p:cNvSpPr/>
          <p:nvPr/>
        </p:nvSpPr>
        <p:spPr>
          <a:xfrm>
            <a:off x="0" y="3240"/>
            <a:ext cx="9143640" cy="762480"/>
          </a:xfrm>
          <a:prstGeom prst="rect">
            <a:avLst/>
          </a:prstGeom>
          <a:blipFill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dirty="0">
                <a:solidFill>
                  <a:srgbClr val="000000"/>
                </a:solidFill>
                <a:latin typeface="Calibri" pitchFamily="34" charset="0"/>
              </a:rPr>
              <a:t>Votre moyenne du trimestre</a:t>
            </a:r>
            <a:endParaRPr lang="fr-FR" sz="4400" b="0" strike="noStrike" dirty="0">
              <a:latin typeface="Arial" pitchFamily="34" charset="0"/>
            </a:endParaRPr>
          </a:p>
        </p:txBody>
      </p:sp>
      <p:sp>
        <p:nvSpPr>
          <p:cNvPr id="76" name="Line 4"/>
          <p:cNvSpPr/>
          <p:nvPr/>
        </p:nvSpPr>
        <p:spPr>
          <a:xfrm>
            <a:off x="0" y="785520"/>
            <a:ext cx="9144000" cy="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4D9EF1A-9179-6176-E2F9-62C8949AE48A}"/>
              </a:ext>
            </a:extLst>
          </p:cNvPr>
          <p:cNvGrpSpPr/>
          <p:nvPr/>
        </p:nvGrpSpPr>
        <p:grpSpPr>
          <a:xfrm>
            <a:off x="1619672" y="5589361"/>
            <a:ext cx="5544616" cy="483119"/>
            <a:chOff x="-6840" y="4293000"/>
            <a:chExt cx="8976960" cy="4129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5DE9F1-DAC3-FFF0-4CD6-9EEC07216DFE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6840" y="4293000"/>
              <a:ext cx="475920" cy="41292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C07D091-9B42-AB0D-36A1-AA01E915E0D1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494200" y="4293000"/>
              <a:ext cx="475920" cy="412920"/>
            </a:xfrm>
            <a:prstGeom prst="rect">
              <a:avLst/>
            </a:prstGeom>
            <a:ln w="9360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0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indefinite">
                  <p:tgtEl>
                    <p:sldTgt/>
                  </p:tgtEl>
                </p:cond>
              </p:prevCondLst>
              <p:nextCondLst>
                <p:cond evt="onNext" delay="indefinite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6393"/>
          <a:stretch>
            <a:fillRect/>
          </a:stretch>
        </p:blipFill>
        <p:spPr bwMode="auto">
          <a:xfrm>
            <a:off x="408112" y="1124744"/>
            <a:ext cx="8327776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6525344"/>
            <a:ext cx="432048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68274" y="44624"/>
            <a:ext cx="3807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itchFamily="34" charset="0"/>
              </a:rPr>
              <a:t>Cadre scolaire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3"/>
          <p:cNvSpPr/>
          <p:nvPr/>
        </p:nvSpPr>
        <p:spPr>
          <a:xfrm>
            <a:off x="360" y="13140"/>
            <a:ext cx="9143640" cy="762480"/>
          </a:xfrm>
          <a:prstGeom prst="rect">
            <a:avLst/>
          </a:prstGeom>
          <a:blipFill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dirty="0">
                <a:solidFill>
                  <a:srgbClr val="000000"/>
                </a:solidFill>
                <a:latin typeface="Calibri" pitchFamily="34" charset="0"/>
              </a:rPr>
              <a:t>Le BAC </a:t>
            </a:r>
            <a:endParaRPr lang="fr-FR" sz="4400" b="0" strike="noStrike" dirty="0">
              <a:latin typeface="Arial" pitchFamily="34" charset="0"/>
            </a:endParaRPr>
          </a:p>
        </p:txBody>
      </p:sp>
      <p:sp>
        <p:nvSpPr>
          <p:cNvPr id="76" name="Line 4"/>
          <p:cNvSpPr/>
          <p:nvPr/>
        </p:nvSpPr>
        <p:spPr>
          <a:xfrm>
            <a:off x="0" y="785520"/>
            <a:ext cx="9144000" cy="0"/>
          </a:xfrm>
          <a:prstGeom prst="line">
            <a:avLst/>
          </a:prstGeom>
          <a:ln w="2556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5CB242-EBCB-3445-CA01-5A1B46A7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28" y="805321"/>
            <a:ext cx="5808984" cy="60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58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6923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695</Words>
  <Application>Microsoft Office PowerPoint</Application>
  <PresentationFormat>Affichage à l'écran (4:3)</PresentationFormat>
  <Paragraphs>90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Bahnschrift</vt:lpstr>
      <vt:lpstr>Calibri</vt:lpstr>
      <vt:lpstr>Thème Office</vt:lpstr>
      <vt:lpstr>Présentation PowerPoint</vt:lpstr>
      <vt:lpstr>Matériel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 Enseignement de Physique-Chimie</dc:title>
  <dc:creator>INTERNET</dc:creator>
  <cp:lastModifiedBy>Romain Prêtre</cp:lastModifiedBy>
  <cp:revision>63</cp:revision>
  <dcterms:created xsi:type="dcterms:W3CDTF">2013-08-26T09:03:39Z</dcterms:created>
  <dcterms:modified xsi:type="dcterms:W3CDTF">2025-09-03T18:59:51Z</dcterms:modified>
</cp:coreProperties>
</file>